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20"/>
  </p:notesMasterIdLst>
  <p:sldIdLst>
    <p:sldId id="256" r:id="rId2"/>
    <p:sldId id="257" r:id="rId3"/>
    <p:sldId id="258" r:id="rId4"/>
    <p:sldId id="259" r:id="rId5"/>
    <p:sldId id="269" r:id="rId6"/>
    <p:sldId id="270" r:id="rId7"/>
    <p:sldId id="260" r:id="rId8"/>
    <p:sldId id="271" r:id="rId9"/>
    <p:sldId id="272" r:id="rId10"/>
    <p:sldId id="273" r:id="rId11"/>
    <p:sldId id="261" r:id="rId12"/>
    <p:sldId id="274" r:id="rId13"/>
    <p:sldId id="262" r:id="rId14"/>
    <p:sldId id="263" r:id="rId15"/>
    <p:sldId id="264" r:id="rId16"/>
    <p:sldId id="275" r:id="rId17"/>
    <p:sldId id="276" r:id="rId18"/>
    <p:sldId id="26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EB4EBE-67E6-4362-A13F-A25C53A5DBDA}" type="datetimeFigureOut">
              <a:rPr lang="ru-RU" smtClean="0"/>
              <a:t>27.09.2016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7993F1-3F3F-49F6-9927-635A14C2AD46}" type="slidenum">
              <a:rPr lang="ru-RU" smtClean="0"/>
              <a:t>‹#›</a:t>
            </a:fld>
            <a:endParaRPr lang="ru-RU"/>
          </a:p>
        </p:txBody>
      </p:sp>
    </p:spTree>
    <p:extLst>
      <p:ext uri="{BB962C8B-B14F-4D97-AF65-F5344CB8AC3E}">
        <p14:creationId xmlns:p14="http://schemas.microsoft.com/office/powerpoint/2010/main" val="3809849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8513E91-920F-46FB-AC2F-5D47EF075810}" type="datetime1">
              <a:rPr lang="en-US" smtClean="0"/>
              <a:t>9/27/2016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A9D0AA3-E566-4EBF-AB0C-F38A942AA9CF}" type="datetime1">
              <a:rPr lang="en-US" smtClean="0"/>
              <a:t>9/27/2016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9920B61-DEF7-4673-9374-0F16C04285E0}" type="datetime1">
              <a:rPr lang="en-US" smtClean="0"/>
              <a:t>9/27/2016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EDB9A44-D0FF-4E47-9BD9-69B8007AF430}" type="datetime1">
              <a:rPr lang="en-US" smtClean="0"/>
              <a:t>9/27/2016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552FE697-5138-416E-B7F0-20B83CC70295}" type="datetime1">
              <a:rPr lang="en-US" smtClean="0"/>
              <a:t>9/27/2016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279E1D8-D8CF-4E60-AD6E-6FDC1A882A2E}" type="datetime1">
              <a:rPr lang="en-US" smtClean="0"/>
              <a:t>9/27/2016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E05DDDF-8756-495D-8183-530505A11058}" type="datetime1">
              <a:rPr lang="en-US" smtClean="0"/>
              <a:t>9/27/2016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14D49B9-3AA2-4397-AAFC-C4B9C813B426}" type="datetime1">
              <a:rPr lang="en-US" smtClean="0"/>
              <a:t>9/27/2016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641ABB2-94E9-47CA-8917-94B14DED2221}" type="datetime1">
              <a:rPr lang="en-US" smtClean="0"/>
              <a:t>9/27/2016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7568F50-6791-4274-BEC9-569A3EAF3599}" type="datetime1">
              <a:rPr lang="en-US" smtClean="0"/>
              <a:t>9/27/2016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07C1B6E-281C-41AE-83DF-FBFAEBD8AE0F}" type="datetime1">
              <a:rPr lang="en-US" smtClean="0"/>
              <a:t>9/27/2016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3C5364-5B10-4F02-8D4E-975B93C9056C}" type="datetime1">
              <a:rPr lang="en-US" smtClean="0"/>
              <a:t>9/27/2016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4597028-C1C9-4CE0-9E79-AC57638C2177}" type="datetime1">
              <a:rPr lang="en-US" smtClean="0"/>
              <a:t>9/27/2016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27751-CA3E-4EDF-B86C-6F57F5FDA3C7}" type="datetime1">
              <a:rPr lang="en-US" smtClean="0"/>
              <a:t>9/27/2016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899EDA1-31F9-4F05-85E8-08710ABBA39B}" type="datetime1">
              <a:rPr lang="en-US" smtClean="0"/>
              <a:t>9/27/2016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5EDF994-A9D3-4B15-A2C5-89E1FBB00E14}" type="datetime1">
              <a:rPr lang="en-US" smtClean="0"/>
              <a:t>9/27/2016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E38266A-3CC4-438F-9D22-BA5A0941F4A0}" type="datetime1">
              <a:rPr lang="en-US" smtClean="0"/>
              <a:t>9/27/2016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eb.mit.edu/urop/resources/speaking.html#writing" TargetMode="External"/><Relationship Id="rId7" Type="http://schemas.openxmlformats.org/officeDocument/2006/relationships/hyperlink" Target="http://web.mit.edu/urop/resources/speaking.html#vis" TargetMode="External"/><Relationship Id="rId2" Type="http://schemas.openxmlformats.org/officeDocument/2006/relationships/hyperlink" Target="http://web.mit.edu/urop/resources/speaking.html#prep" TargetMode="External"/><Relationship Id="rId1" Type="http://schemas.openxmlformats.org/officeDocument/2006/relationships/slideLayout" Target="../slideLayouts/slideLayout2.xml"/><Relationship Id="rId6" Type="http://schemas.openxmlformats.org/officeDocument/2006/relationships/hyperlink" Target="http://web.mit.edu/urop/resources/speaking.html#aud" TargetMode="External"/><Relationship Id="rId5" Type="http://schemas.openxmlformats.org/officeDocument/2006/relationships/hyperlink" Target="http://web.mit.edu/urop/resources/speaking.html#elements" TargetMode="External"/><Relationship Id="rId4" Type="http://schemas.openxmlformats.org/officeDocument/2006/relationships/hyperlink" Target="http://web.mit.edu/urop/resources/speaking.html#ma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b="1" dirty="0"/>
              <a:t>Public Speaking </a:t>
            </a:r>
            <a:r>
              <a:rPr lang="en-US" b="1" dirty="0" smtClean="0"/>
              <a:t>Tips</a:t>
            </a: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4283160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Mapping the Content of Your </a:t>
            </a:r>
            <a:r>
              <a:rPr lang="en-US" b="1" dirty="0" smtClean="0"/>
              <a:t>Speech</a:t>
            </a:r>
            <a:endParaRPr lang="ru-RU" dirty="0"/>
          </a:p>
        </p:txBody>
      </p:sp>
      <p:sp>
        <p:nvSpPr>
          <p:cNvPr id="3" name="Объект 2"/>
          <p:cNvSpPr>
            <a:spLocks noGrp="1"/>
          </p:cNvSpPr>
          <p:nvPr>
            <p:ph idx="1"/>
          </p:nvPr>
        </p:nvSpPr>
        <p:spPr>
          <a:xfrm>
            <a:off x="2592925" y="1646490"/>
            <a:ext cx="8915400" cy="3777622"/>
          </a:xfrm>
        </p:spPr>
        <p:txBody>
          <a:bodyPr/>
          <a:lstStyle/>
          <a:p>
            <a:pPr marL="0" indent="0">
              <a:buNone/>
            </a:pPr>
            <a:r>
              <a:rPr lang="en-US" b="1" dirty="0" smtClean="0"/>
              <a:t>In Conclusion</a:t>
            </a:r>
          </a:p>
          <a:p>
            <a:pPr marL="358775" indent="0" fontAlgn="t">
              <a:buNone/>
            </a:pPr>
            <a:r>
              <a:rPr lang="en-US" b="1" dirty="0"/>
              <a:t>(A) Check the time discreetly </a:t>
            </a:r>
            <a:r>
              <a:rPr lang="en-US" dirty="0"/>
              <a:t>. Be prepared to wind up quickly, or compress final stories.</a:t>
            </a:r>
          </a:p>
          <a:p>
            <a:pPr marL="358775" indent="0" fontAlgn="t">
              <a:buNone/>
            </a:pPr>
            <a:r>
              <a:rPr lang="en-US" b="1" dirty="0"/>
              <a:t>(B) Reiterate your major points </a:t>
            </a:r>
            <a:r>
              <a:rPr lang="en-US" dirty="0"/>
              <a:t>. Did you tell them what you said you would?</a:t>
            </a:r>
          </a:p>
          <a:p>
            <a:pPr marL="358775" indent="0" fontAlgn="t">
              <a:buNone/>
            </a:pPr>
            <a:r>
              <a:rPr lang="en-US" b="1" dirty="0"/>
              <a:t>(C) Don't fade away. </a:t>
            </a:r>
            <a:r>
              <a:rPr lang="en-US" dirty="0"/>
              <a:t>The last sentence should be one of your strongest</a:t>
            </a:r>
            <a:r>
              <a:rPr lang="en-US" dirty="0" smtClean="0"/>
              <a:t>.</a:t>
            </a:r>
            <a:endParaRPr lang="en-US" b="1" dirty="0" smtClean="0"/>
          </a:p>
          <a:p>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249287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b="1" dirty="0"/>
              <a:t>Writing Elements &amp; Speaking </a:t>
            </a:r>
            <a:r>
              <a:rPr lang="en-US" b="1" dirty="0" smtClean="0"/>
              <a:t>Elements: </a:t>
            </a:r>
            <a:r>
              <a:rPr lang="en-US" b="1" dirty="0"/>
              <a:t>In a Written </a:t>
            </a:r>
            <a:r>
              <a:rPr lang="en-US" b="1" dirty="0" smtClean="0"/>
              <a:t>Piece</a:t>
            </a:r>
            <a:endParaRPr lang="en-US" b="1" dirty="0"/>
          </a:p>
        </p:txBody>
      </p:sp>
      <p:sp>
        <p:nvSpPr>
          <p:cNvPr id="3" name="Объект 2"/>
          <p:cNvSpPr>
            <a:spLocks noGrp="1"/>
          </p:cNvSpPr>
          <p:nvPr>
            <p:ph idx="1"/>
          </p:nvPr>
        </p:nvSpPr>
        <p:spPr>
          <a:xfrm>
            <a:off x="2592925" y="1905000"/>
            <a:ext cx="8915400" cy="4649624"/>
          </a:xfrm>
        </p:spPr>
        <p:txBody>
          <a:bodyPr>
            <a:normAutofit fontScale="85000" lnSpcReduction="10000"/>
          </a:bodyPr>
          <a:lstStyle/>
          <a:p>
            <a:pPr fontAlgn="t"/>
            <a:r>
              <a:rPr lang="en-US" dirty="0"/>
              <a:t>How is necessary information given in a written article?</a:t>
            </a:r>
          </a:p>
          <a:p>
            <a:r>
              <a:rPr lang="en-US" dirty="0"/>
              <a:t>Title of book or article, author's name and (sometimes) author's position and background:</a:t>
            </a:r>
          </a:p>
          <a:p>
            <a:r>
              <a:rPr lang="en-US" dirty="0"/>
              <a:t>Table of contents:</a:t>
            </a:r>
          </a:p>
          <a:p>
            <a:r>
              <a:rPr lang="en-US" dirty="0"/>
              <a:t>Charts, tables:</a:t>
            </a:r>
          </a:p>
          <a:p>
            <a:r>
              <a:rPr lang="en-US" dirty="0"/>
              <a:t>Underlined words, words in boldface, exclamation points!</a:t>
            </a:r>
          </a:p>
          <a:p>
            <a:r>
              <a:rPr lang="en-US" dirty="0"/>
              <a:t>Photographs:</a:t>
            </a:r>
          </a:p>
          <a:p>
            <a:r>
              <a:rPr lang="en-US" dirty="0"/>
              <a:t>Paragraphs:</a:t>
            </a:r>
          </a:p>
          <a:p>
            <a:r>
              <a:rPr lang="en-US" dirty="0"/>
              <a:t>List of items in alphabetical, numerical, or bulleted order:</a:t>
            </a:r>
          </a:p>
          <a:p>
            <a:r>
              <a:rPr lang="en-US" dirty="0"/>
              <a:t>Chapter headings:</a:t>
            </a:r>
          </a:p>
          <a:p>
            <a:r>
              <a:rPr lang="en-US" dirty="0"/>
              <a:t>Quotation marks</a:t>
            </a:r>
          </a:p>
          <a:p>
            <a:r>
              <a:rPr lang="en-US" dirty="0" smtClean="0"/>
              <a:t>Page </a:t>
            </a:r>
            <a:r>
              <a:rPr lang="en-US" dirty="0"/>
              <a:t>numbers:</a:t>
            </a:r>
          </a:p>
          <a:p>
            <a:r>
              <a:rPr lang="en-US" dirty="0"/>
              <a:t>Names, or other identification (reader can't turn back a page to check):</a:t>
            </a:r>
          </a:p>
          <a:p>
            <a:r>
              <a:rPr lang="en-US" dirty="0"/>
              <a:t>Ending may be titled "Conclusions." Final sentence is a strong, summary, or even visionary statement:</a:t>
            </a:r>
          </a:p>
          <a:p>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281114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1280890"/>
          </a:xfrm>
        </p:spPr>
        <p:txBody>
          <a:bodyPr>
            <a:normAutofit/>
          </a:bodyPr>
          <a:lstStyle/>
          <a:p>
            <a:r>
              <a:rPr lang="en-US" b="1" dirty="0"/>
              <a:t>Writing Elements &amp; Speaking </a:t>
            </a:r>
            <a:r>
              <a:rPr lang="en-US" b="1" dirty="0" smtClean="0"/>
              <a:t>Elements: </a:t>
            </a:r>
            <a:r>
              <a:rPr lang="en-US" b="1" dirty="0"/>
              <a:t>In a Speech</a:t>
            </a:r>
          </a:p>
        </p:txBody>
      </p:sp>
      <p:sp>
        <p:nvSpPr>
          <p:cNvPr id="3" name="Объект 2"/>
          <p:cNvSpPr>
            <a:spLocks noGrp="1"/>
          </p:cNvSpPr>
          <p:nvPr>
            <p:ph idx="1"/>
          </p:nvPr>
        </p:nvSpPr>
        <p:spPr>
          <a:xfrm>
            <a:off x="1880075" y="1904999"/>
            <a:ext cx="9628250" cy="4880362"/>
          </a:xfrm>
        </p:spPr>
        <p:txBody>
          <a:bodyPr>
            <a:normAutofit fontScale="77500" lnSpcReduction="20000"/>
          </a:bodyPr>
          <a:lstStyle/>
          <a:p>
            <a:r>
              <a:rPr lang="en-US" dirty="0"/>
              <a:t>Someone introduces the speaker, gives information about the speaker that is relevant to the occasion, plus the title or subject matter of the speech, etc.</a:t>
            </a:r>
          </a:p>
          <a:p>
            <a:r>
              <a:rPr lang="en-US" dirty="0"/>
              <a:t>Speaker tells the audience what s/he's going to talk about.</a:t>
            </a:r>
          </a:p>
          <a:p>
            <a:r>
              <a:rPr lang="en-US" dirty="0"/>
              <a:t>Overheads, slides, the blackboard, a live demonstration, miming (describing something with gestures), etc.</a:t>
            </a:r>
          </a:p>
          <a:p>
            <a:r>
              <a:rPr lang="en-US" dirty="0" smtClean="0"/>
              <a:t>Speaker </a:t>
            </a:r>
            <a:r>
              <a:rPr lang="en-US" dirty="0"/>
              <a:t>tells anecdotes or stories which illuminate important points.</a:t>
            </a:r>
          </a:p>
          <a:p>
            <a:r>
              <a:rPr lang="en-US" dirty="0"/>
              <a:t>Speaker pauses for a few seconds between separate sections or ideas.</a:t>
            </a:r>
          </a:p>
          <a:p>
            <a:r>
              <a:rPr lang="en-US" dirty="0"/>
              <a:t>Speaker counts off items in numerical order ("one... two..," etc.) to help audience keep track.</a:t>
            </a:r>
          </a:p>
          <a:p>
            <a:r>
              <a:rPr lang="en-US" dirty="0"/>
              <a:t>Speaker says s/he is now going to talk about the following...</a:t>
            </a:r>
          </a:p>
          <a:p>
            <a:r>
              <a:rPr lang="en-US" dirty="0"/>
              <a:t>Speaker says "as X once said..." or uses the words "quote" and "unquote," (but does not make quote signs in the air with his/her fingers).</a:t>
            </a:r>
          </a:p>
          <a:p>
            <a:r>
              <a:rPr lang="en-US" dirty="0"/>
              <a:t>Speaker takes a brief moment to explain words, references, etc. which may not be understandable to everyone. This is equivalent to making a parenthetical remark.</a:t>
            </a:r>
          </a:p>
          <a:p>
            <a:r>
              <a:rPr lang="en-US" dirty="0"/>
              <a:t>Speaker lets the audience know where s/he is in the speech. For example: "First I'll describe X, and then I'll tell you about Y..."</a:t>
            </a:r>
          </a:p>
          <a:p>
            <a:r>
              <a:rPr lang="en-US" dirty="0"/>
              <a:t>Speaker calls people, places and things by the same name each time so that it is clear to what or whom s/he is referring. Speaker refers back: "X works in the same way as Y which I told you about earlier..."</a:t>
            </a:r>
          </a:p>
          <a:p>
            <a:r>
              <a:rPr lang="en-US" dirty="0"/>
              <a:t>Speaker indicates by summarizing (saying "in conclusion..."), and by tone of voice that the speech is ending. Final sentence is a strong summary, or even visionary statement.</a:t>
            </a:r>
          </a:p>
          <a:p>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676018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The Audience and </a:t>
            </a:r>
            <a:r>
              <a:rPr lang="en-US" b="1" dirty="0" smtClean="0"/>
              <a:t>You</a:t>
            </a:r>
            <a:endParaRPr lang="ru-RU" dirty="0"/>
          </a:p>
        </p:txBody>
      </p:sp>
      <p:sp>
        <p:nvSpPr>
          <p:cNvPr id="3" name="Объект 2"/>
          <p:cNvSpPr>
            <a:spLocks noGrp="1"/>
          </p:cNvSpPr>
          <p:nvPr>
            <p:ph idx="1"/>
          </p:nvPr>
        </p:nvSpPr>
        <p:spPr>
          <a:xfrm>
            <a:off x="2592925" y="1552485"/>
            <a:ext cx="8915400" cy="5130325"/>
          </a:xfrm>
        </p:spPr>
        <p:txBody>
          <a:bodyPr>
            <a:normAutofit fontScale="70000" lnSpcReduction="20000"/>
          </a:bodyPr>
          <a:lstStyle/>
          <a:p>
            <a:pPr marL="0" indent="0">
              <a:buNone/>
            </a:pPr>
            <a:r>
              <a:rPr lang="en-US" sz="2600" b="1" dirty="0"/>
              <a:t>Who Are They</a:t>
            </a:r>
            <a:r>
              <a:rPr lang="en-US" sz="2600" b="1" dirty="0" smtClean="0"/>
              <a:t>?</a:t>
            </a:r>
          </a:p>
          <a:p>
            <a:pPr marL="265113" indent="-265113" fontAlgn="t">
              <a:buNone/>
            </a:pPr>
            <a:r>
              <a:rPr lang="en-US" b="1" dirty="0"/>
              <a:t>(A) What is the background (knowledge base) </a:t>
            </a:r>
            <a:r>
              <a:rPr lang="en-US" dirty="0"/>
              <a:t>of the people you are going to be talking to? Adjust the level of your talk accordingly. Try to reach everyone.</a:t>
            </a:r>
          </a:p>
          <a:p>
            <a:pPr marL="265113" indent="-265113" fontAlgn="t">
              <a:buNone/>
            </a:pPr>
            <a:r>
              <a:rPr lang="en-US" b="1" dirty="0"/>
              <a:t>(B) What mood are they likely to be in? </a:t>
            </a:r>
            <a:r>
              <a:rPr lang="en-US" dirty="0"/>
              <a:t>What did they do before your talk? What are they going to be doing after? Is the atmosphere or setting formal or informal?</a:t>
            </a:r>
          </a:p>
          <a:p>
            <a:pPr marL="265113" indent="-265113" fontAlgn="t">
              <a:buNone/>
            </a:pPr>
            <a:r>
              <a:rPr lang="en-US" b="1" dirty="0"/>
              <a:t>(C) Who are they? </a:t>
            </a:r>
            <a:r>
              <a:rPr lang="en-US" dirty="0"/>
              <a:t>Both sexes, more than likely, probably religiously and ethnically diverse, etc. Therefore:</a:t>
            </a:r>
          </a:p>
          <a:p>
            <a:pPr marL="444500" indent="0">
              <a:buNone/>
            </a:pPr>
            <a:r>
              <a:rPr lang="en-US" dirty="0"/>
              <a:t>Don't exclude part of your audience by (for example) referring solely to "men" and telling stories using only the pronoun "he." On the other hand, don't pander to your audience by overdoing in the opposite direction.</a:t>
            </a:r>
          </a:p>
          <a:p>
            <a:pPr marL="444500" indent="0">
              <a:buNone/>
            </a:pPr>
            <a:r>
              <a:rPr lang="en-US" dirty="0"/>
              <a:t>Making a show of your thoughtfulness by switching genders in every remark you make can be annoying.</a:t>
            </a:r>
          </a:p>
          <a:p>
            <a:pPr marL="444500" indent="0">
              <a:buNone/>
            </a:pPr>
            <a:r>
              <a:rPr lang="en-US" dirty="0"/>
              <a:t>Don't assume your audience is tuned into or sympathetic with group "in-jokes."</a:t>
            </a:r>
          </a:p>
          <a:p>
            <a:pPr marL="265113" indent="-265113" fontAlgn="t">
              <a:buNone/>
            </a:pPr>
            <a:r>
              <a:rPr lang="en-US" b="1" dirty="0"/>
              <a:t>(D) Be prepared to update your talk </a:t>
            </a:r>
            <a:r>
              <a:rPr lang="en-US" dirty="0"/>
              <a:t>on the spot as the result of pre-speech encounters with members of the audience. Value these encounters and mingle, if you can, before you talk. You will have an opportunity to find out who they are, what they are interested in, and what they are hoping to hear or not hear. You may be able to add a comment like, "Someone told me this evening that..." to your talk.</a:t>
            </a:r>
          </a:p>
          <a:p>
            <a:pPr marL="265113" indent="-265113" fontAlgn="t">
              <a:buNone/>
            </a:pPr>
            <a:r>
              <a:rPr lang="en-US" b="1" dirty="0"/>
              <a:t>(E) Questions: </a:t>
            </a:r>
            <a:r>
              <a:rPr lang="en-US" dirty="0"/>
              <a:t>If you have the slightest hint that not everyone has heard the question being asked, repeat it before you proceed to answer it. It is frustrating to hear only answers.</a:t>
            </a:r>
          </a:p>
          <a:p>
            <a:pPr marL="265113" indent="-265113" fontAlgn="t">
              <a:buNone/>
            </a:pPr>
            <a:r>
              <a:rPr lang="en-US" b="1" dirty="0"/>
              <a:t>(F) Handling disruption: </a:t>
            </a:r>
            <a:r>
              <a:rPr lang="en-US" dirty="0"/>
              <a:t>It's probably best to acknowledge a disruption. But if you do, you will draw attention to it. So, if it's a minor disruption, it may be wiser to ignore it. Remember, at the podium, you are in charge, and your attitude will to a large extent determine the attitude of the audience.</a:t>
            </a:r>
          </a:p>
          <a:p>
            <a:pPr marL="265113" indent="-265113">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2451867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Recommendations</a:t>
            </a:r>
            <a:endParaRPr lang="ru-RU" b="1" dirty="0"/>
          </a:p>
        </p:txBody>
      </p:sp>
      <p:sp>
        <p:nvSpPr>
          <p:cNvPr id="3" name="Объект 2"/>
          <p:cNvSpPr>
            <a:spLocks noGrp="1"/>
          </p:cNvSpPr>
          <p:nvPr>
            <p:ph idx="1"/>
          </p:nvPr>
        </p:nvSpPr>
        <p:spPr/>
        <p:txBody>
          <a:bodyPr/>
          <a:lstStyle/>
          <a:p>
            <a:r>
              <a:rPr lang="en-US" b="1" dirty="0"/>
              <a:t>Be honest! </a:t>
            </a:r>
            <a:endParaRPr lang="en-US" b="1" dirty="0" smtClean="0"/>
          </a:p>
          <a:p>
            <a:r>
              <a:rPr lang="en-US" b="1" dirty="0"/>
              <a:t> Make eye contact</a:t>
            </a:r>
            <a:r>
              <a:rPr lang="en-US" b="1" dirty="0" smtClean="0"/>
              <a:t>.</a:t>
            </a:r>
          </a:p>
          <a:p>
            <a:r>
              <a:rPr lang="en-US" b="1" dirty="0"/>
              <a:t>Look friendly</a:t>
            </a: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214737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Autofit/>
          </a:bodyPr>
          <a:lstStyle/>
          <a:p>
            <a:pPr fontAlgn="t"/>
            <a:r>
              <a:rPr lang="en-US" sz="1600" b="1" dirty="0"/>
              <a:t>(A) You, the speaker, are a visual aid. </a:t>
            </a:r>
            <a:r>
              <a:rPr lang="en-US" sz="1600" dirty="0"/>
              <a:t>You are "on stage" the moment you are introduced. You can't pretend you're not there while you set up your demonstration or check out the podium, etc. That's one reason it's best to have things set up--and checked out--in advance, especially when the set-up is complicated.</a:t>
            </a:r>
          </a:p>
          <a:p>
            <a:pPr fontAlgn="t"/>
            <a:r>
              <a:rPr lang="en-US" sz="1600" b="1" dirty="0"/>
              <a:t>(B) Talk while you do stuff. </a:t>
            </a:r>
            <a:r>
              <a:rPr lang="en-US" sz="1600" dirty="0"/>
              <a:t>If you must set up a visual aid while you are delivering your talk, plan to talk about it while you're doing this, especially if this is a lengthy process. You need to keep control of the audience; don't let them drift away.</a:t>
            </a:r>
          </a:p>
          <a:p>
            <a:pPr fontAlgn="t"/>
            <a:r>
              <a:rPr lang="en-US" sz="1600" b="1" dirty="0"/>
              <a:t>(C) Keep demonstrations or materials simple </a:t>
            </a:r>
            <a:r>
              <a:rPr lang="en-US" sz="1600" dirty="0"/>
              <a:t>. Don't get yourself caught up running a three-ring circus. There will be too much for you to do; too much can go wrong, and you may trip over all your electrical cords (especially if they were not taped to the floor).</a:t>
            </a:r>
          </a:p>
          <a:p>
            <a:pPr fontAlgn="t"/>
            <a:r>
              <a:rPr lang="en-US" sz="1600" b="1" dirty="0"/>
              <a:t>(D) Keep the visuals simple. </a:t>
            </a:r>
            <a:r>
              <a:rPr lang="en-US" sz="1600" dirty="0"/>
              <a:t>If you are showing something on a screen, one idea per slide or overhead is about right. Avoid complicated slides/overheads. Don't show pictures of things you do not intend to explain. Lead your audience through diagrams, even if you think they are simple.</a:t>
            </a:r>
          </a:p>
          <a:p>
            <a:endParaRPr lang="ru-RU" sz="1600"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1519852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2592925" y="1905000"/>
            <a:ext cx="8915400" cy="4393250"/>
          </a:xfrm>
        </p:spPr>
        <p:txBody>
          <a:bodyPr>
            <a:noAutofit/>
          </a:bodyPr>
          <a:lstStyle/>
          <a:p>
            <a:pPr marL="0" indent="0" fontAlgn="t">
              <a:buNone/>
            </a:pPr>
            <a:r>
              <a:rPr lang="en-US" sz="1600" b="1" dirty="0" smtClean="0"/>
              <a:t>(</a:t>
            </a:r>
            <a:r>
              <a:rPr lang="en-US" sz="1600" b="1" dirty="0"/>
              <a:t>E) Avoid annoying the audience:</a:t>
            </a:r>
            <a:endParaRPr lang="en-US" sz="1600" dirty="0"/>
          </a:p>
          <a:p>
            <a:r>
              <a:rPr lang="en-US" sz="1400" dirty="0"/>
              <a:t>Don't read to them. If a slide has a great deal of writing on it, give them time to read it; they can read faster than you can speak.</a:t>
            </a:r>
          </a:p>
          <a:p>
            <a:r>
              <a:rPr lang="en-US" sz="1400" dirty="0"/>
              <a:t>Use a pointer when you can, not your hands. Stay away from a light beam pointer unless you can hold it steady (most people can't, especially when they're nervous).</a:t>
            </a:r>
          </a:p>
          <a:p>
            <a:r>
              <a:rPr lang="en-US" sz="1400" dirty="0"/>
              <a:t>If you are </a:t>
            </a:r>
            <a:r>
              <a:rPr lang="en-US" sz="1400" dirty="0" err="1"/>
              <a:t>RIGHT-handed</a:t>
            </a:r>
            <a:r>
              <a:rPr lang="en-US" sz="1400" dirty="0"/>
              <a:t>, stand on the </a:t>
            </a:r>
            <a:r>
              <a:rPr lang="en-US" sz="1400" i="1" dirty="0"/>
              <a:t>RIGHT side of a visual display from the audience's perspective </a:t>
            </a:r>
            <a:r>
              <a:rPr lang="en-US" sz="1400" dirty="0"/>
              <a:t>(If you're writing on the blackboard this will be your LEFT.) It will force you to keep your body somewhat turned toward the audience even while working on the blackboard; you can talk to the audience over you right shoulder if you talk while writing.</a:t>
            </a:r>
          </a:p>
          <a:p>
            <a:r>
              <a:rPr lang="en-US" sz="1400" dirty="0"/>
              <a:t>Look at the slides you are showing; make sure they are showing what you say they are showing.</a:t>
            </a:r>
          </a:p>
          <a:p>
            <a:r>
              <a:rPr lang="en-US" sz="1400" dirty="0"/>
              <a:t>If you use an overhead projector, practice laying transparencies right-side-up and turning the projector on/off. Keep your hands off transparencies while they are being displayed.</a:t>
            </a:r>
          </a:p>
          <a:p>
            <a:r>
              <a:rPr lang="en-US" sz="1400" dirty="0"/>
              <a:t>Be certain that equipment works; check it out in advance. Number slides, and make sure they are facing properly. You should have checked the room in advance.</a:t>
            </a:r>
          </a:p>
          <a:p>
            <a:r>
              <a:rPr lang="en-US" sz="1400" dirty="0"/>
              <a:t>Make sure everyone can see your demonstration or slides. And listen to your audience: if people indicate they cannot see, find a way they can</a:t>
            </a:r>
            <a:r>
              <a:rPr lang="en-US" sz="1400" dirty="0" smtClean="0"/>
              <a:t>.</a:t>
            </a:r>
            <a:endParaRPr lang="en-US" sz="1400"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55211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fontAlgn="t"/>
            <a:r>
              <a:rPr lang="en-US" sz="1600" b="1" dirty="0" smtClean="0"/>
              <a:t>(</a:t>
            </a:r>
            <a:r>
              <a:rPr lang="en-US" sz="1600" b="1" dirty="0"/>
              <a:t>F) Heighten interest. </a:t>
            </a:r>
            <a:r>
              <a:rPr lang="en-US" sz="1600" dirty="0"/>
              <a:t>If you have a number of objects to display, reveal them one at a time. Don't show your audience all your tricks before you begin. When you're finished with an object, put it away. Don't play with it.</a:t>
            </a:r>
          </a:p>
          <a:p>
            <a:pPr fontAlgn="t"/>
            <a:r>
              <a:rPr lang="en-US" sz="1600" b="1" dirty="0"/>
              <a:t>(G) Chose the right time to give out handouts </a:t>
            </a:r>
            <a:r>
              <a:rPr lang="en-US" sz="1600" dirty="0"/>
              <a:t>. Do you want people to look at them while you talk? Will the handouts heighten interest in your talk? Or diminish it?</a:t>
            </a:r>
          </a:p>
          <a:p>
            <a:pPr fontAlgn="t"/>
            <a:r>
              <a:rPr lang="en-US" sz="1600" b="1" dirty="0"/>
              <a:t>(H) Practice your speech with all the visuals. </a:t>
            </a:r>
            <a:r>
              <a:rPr lang="en-US" sz="1600" dirty="0"/>
              <a:t>Time them as they are integrated with your speech, and get comfortable with the way they fit in. Including visuals will magically lengthen the time it takes you to give your speech.</a:t>
            </a:r>
          </a:p>
          <a:p>
            <a:endParaRPr lang="ru-RU" sz="1600"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744203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http://web.mit.edu/urop/resources/speaking.html#prep</a:t>
            </a: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63053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Outline</a:t>
            </a:r>
            <a:endParaRPr lang="ru-RU" dirty="0"/>
          </a:p>
        </p:txBody>
      </p:sp>
      <p:sp>
        <p:nvSpPr>
          <p:cNvPr id="3" name="Объект 2"/>
          <p:cNvSpPr>
            <a:spLocks noGrp="1"/>
          </p:cNvSpPr>
          <p:nvPr>
            <p:ph idx="1"/>
          </p:nvPr>
        </p:nvSpPr>
        <p:spPr/>
        <p:txBody>
          <a:bodyPr/>
          <a:lstStyle/>
          <a:p>
            <a:r>
              <a:rPr lang="en-US" u="sng" dirty="0">
                <a:hlinkClick r:id="rId2"/>
              </a:rPr>
              <a:t>Preparation for Speaking</a:t>
            </a:r>
            <a:r>
              <a:rPr lang="en-US" dirty="0"/>
              <a:t> —Your Voice and the Sounds It Makes</a:t>
            </a:r>
          </a:p>
          <a:p>
            <a:r>
              <a:rPr lang="en-US" u="sng" dirty="0">
                <a:hlinkClick r:id="rId3"/>
              </a:rPr>
              <a:t>Writing for Speaking</a:t>
            </a:r>
            <a:endParaRPr lang="en-US" dirty="0"/>
          </a:p>
          <a:p>
            <a:r>
              <a:rPr lang="en-US" u="sng" dirty="0">
                <a:hlinkClick r:id="rId4"/>
              </a:rPr>
              <a:t>Mapping the Content of your Speech</a:t>
            </a:r>
            <a:endParaRPr lang="en-US" dirty="0"/>
          </a:p>
          <a:p>
            <a:r>
              <a:rPr lang="en-US" u="sng" dirty="0">
                <a:hlinkClick r:id="rId5"/>
              </a:rPr>
              <a:t>Writing Elements and Speaking Elements</a:t>
            </a:r>
            <a:endParaRPr lang="en-US" dirty="0"/>
          </a:p>
          <a:p>
            <a:r>
              <a:rPr lang="en-US" u="sng" dirty="0">
                <a:hlinkClick r:id="rId6"/>
              </a:rPr>
              <a:t>The Audience and You</a:t>
            </a:r>
            <a:endParaRPr lang="en-US" dirty="0"/>
          </a:p>
          <a:p>
            <a:r>
              <a:rPr lang="en-US" u="sng" dirty="0">
                <a:hlinkClick r:id="rId7"/>
              </a:rPr>
              <a:t>Using Visuals</a:t>
            </a:r>
            <a:endParaRPr lang="en-US" dirty="0"/>
          </a:p>
          <a:p>
            <a:pPr marL="0" indent="0">
              <a:buNone/>
            </a:pP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39094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Preparation for </a:t>
            </a:r>
            <a:r>
              <a:rPr lang="en-US" b="1" dirty="0" smtClean="0"/>
              <a:t>Speaking</a:t>
            </a:r>
            <a:endParaRPr lang="ru-RU" dirty="0"/>
          </a:p>
        </p:txBody>
      </p:sp>
      <p:sp>
        <p:nvSpPr>
          <p:cNvPr id="3" name="Объект 2"/>
          <p:cNvSpPr>
            <a:spLocks noGrp="1"/>
          </p:cNvSpPr>
          <p:nvPr>
            <p:ph idx="1"/>
          </p:nvPr>
        </p:nvSpPr>
        <p:spPr>
          <a:xfrm>
            <a:off x="2592925" y="1808860"/>
            <a:ext cx="8915400" cy="3933914"/>
          </a:xfrm>
        </p:spPr>
        <p:txBody>
          <a:bodyPr/>
          <a:lstStyle/>
          <a:p>
            <a:pPr fontAlgn="t"/>
            <a:r>
              <a:rPr lang="en-US" b="1" dirty="0"/>
              <a:t>(A) Practice breath control. </a:t>
            </a:r>
            <a:r>
              <a:rPr lang="en-US" dirty="0"/>
              <a:t>Avoid upper thoracic (throat) breathing.</a:t>
            </a:r>
          </a:p>
          <a:p>
            <a:pPr fontAlgn="t"/>
            <a:r>
              <a:rPr lang="en-US" b="1" dirty="0"/>
              <a:t>(B) Find your natural standing body position </a:t>
            </a:r>
            <a:r>
              <a:rPr lang="en-US" dirty="0"/>
              <a:t>and be comfortable.</a:t>
            </a:r>
          </a:p>
          <a:p>
            <a:pPr fontAlgn="t"/>
            <a:r>
              <a:rPr lang="en-US" b="1" dirty="0"/>
              <a:t>(C) Watch what you eat before a talk. </a:t>
            </a:r>
            <a:r>
              <a:rPr lang="en-US" dirty="0"/>
              <a:t>Avoid dairy products. Coagulation occurs around vocal chords and makes you want to clear your throat. Avoid having a large meal beforehand.</a:t>
            </a:r>
          </a:p>
          <a:p>
            <a:pPr fontAlgn="t"/>
            <a:r>
              <a:rPr lang="en-US" b="1" dirty="0"/>
              <a:t>(D) Practice your speech </a:t>
            </a:r>
            <a:r>
              <a:rPr lang="en-US" dirty="0"/>
              <a:t>by giving it to a tape recorder. This will be the harshest test you can give yourself. If you have no tape recorder, practice it out loud.</a:t>
            </a:r>
          </a:p>
          <a:p>
            <a:pPr fontAlgn="t"/>
            <a:r>
              <a:rPr lang="en-US" b="1" dirty="0"/>
              <a:t>(E) Get your voice to stretch. </a:t>
            </a:r>
            <a:r>
              <a:rPr lang="en-US" dirty="0"/>
              <a:t>Make sure it can reach the back of the room, at least in practice. In reality, you will probably have a microphone--but what if you don't</a:t>
            </a:r>
            <a:r>
              <a:rPr lang="en-US" dirty="0" smtClean="0"/>
              <a:t>?</a:t>
            </a:r>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593925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Writing For </a:t>
            </a:r>
            <a:r>
              <a:rPr lang="en-US" b="1" dirty="0" smtClean="0"/>
              <a:t>Speaking</a:t>
            </a:r>
            <a:endParaRPr lang="ru-RU" dirty="0"/>
          </a:p>
        </p:txBody>
      </p:sp>
      <p:sp>
        <p:nvSpPr>
          <p:cNvPr id="3" name="Объект 2"/>
          <p:cNvSpPr>
            <a:spLocks noGrp="1"/>
          </p:cNvSpPr>
          <p:nvPr>
            <p:ph idx="1"/>
          </p:nvPr>
        </p:nvSpPr>
        <p:spPr>
          <a:xfrm>
            <a:off x="2592924" y="1692067"/>
            <a:ext cx="8911687" cy="4426722"/>
          </a:xfrm>
        </p:spPr>
        <p:txBody>
          <a:bodyPr>
            <a:normAutofit fontScale="85000" lnSpcReduction="10000"/>
          </a:bodyPr>
          <a:lstStyle/>
          <a:p>
            <a:pPr marL="0" indent="0">
              <a:buNone/>
            </a:pPr>
            <a:r>
              <a:rPr lang="en-US" sz="2100" b="1" dirty="0" smtClean="0"/>
              <a:t>You Will Probably Read Your Speech (or Glance At Notes):</a:t>
            </a:r>
          </a:p>
          <a:p>
            <a:pPr fontAlgn="t"/>
            <a:r>
              <a:rPr lang="en-US" b="1" dirty="0"/>
              <a:t>Don't read everything! </a:t>
            </a:r>
            <a:r>
              <a:rPr lang="en-US" dirty="0"/>
              <a:t>Never read: "Hello. I'm happy to be here." (There goes any illusion of spontaneity!)</a:t>
            </a:r>
          </a:p>
          <a:p>
            <a:pPr fontAlgn="t"/>
            <a:r>
              <a:rPr lang="en-US" b="1" dirty="0"/>
              <a:t>Adjust your notes </a:t>
            </a:r>
            <a:r>
              <a:rPr lang="en-US" dirty="0"/>
              <a:t>to the actual situation: "In Figure Two we can see..." (Can we?).</a:t>
            </a:r>
          </a:p>
          <a:p>
            <a:pPr fontAlgn="t"/>
            <a:r>
              <a:rPr lang="en-US" b="1" dirty="0"/>
              <a:t>Write how you talk. </a:t>
            </a:r>
            <a:r>
              <a:rPr lang="en-US" dirty="0"/>
              <a:t>We don't talk the way we write. Written work can sound stuffy and pompous when being read. Sentences with numerous sub-clauses may look great in an essay, but aren't easily followed in a speech. Besides, why should people sit and hear what they could more easily read? What do you add to prose by speaking it aloud?</a:t>
            </a:r>
          </a:p>
          <a:p>
            <a:pPr fontAlgn="t"/>
            <a:r>
              <a:rPr lang="en-US" b="1" dirty="0" smtClean="0"/>
              <a:t>Give </a:t>
            </a:r>
            <a:r>
              <a:rPr lang="en-US" b="1" dirty="0"/>
              <a:t>yourself written aural hints. </a:t>
            </a:r>
            <a:r>
              <a:rPr lang="en-US" dirty="0"/>
              <a:t>It's a script, after all. Give yourself stage directions. Write down hints like "pause" and underline words you want to emphasize. Number the pages. Don't write on the back of pages when you have written on the front.</a:t>
            </a:r>
          </a:p>
          <a:p>
            <a:pPr fontAlgn="t"/>
            <a:r>
              <a:rPr lang="en-US" b="1" dirty="0"/>
              <a:t>Write or type with VERY LARGE fonts </a:t>
            </a:r>
            <a:r>
              <a:rPr lang="en-US" dirty="0"/>
              <a:t>and lots of spacing. It is a script. You will be acting it out. You will not be able to peer at it closely.</a:t>
            </a:r>
          </a:p>
          <a:p>
            <a:pPr fontAlgn="t"/>
            <a:r>
              <a:rPr lang="en-US" b="1" dirty="0"/>
              <a:t>Speed kills, </a:t>
            </a:r>
            <a:r>
              <a:rPr lang="en-US" dirty="0"/>
              <a:t>especially when a talk is loaded with statistics, technical phrases and complex ideas. Reading statistics is safer than saying them from memory. You will sound more trustworthy.</a:t>
            </a:r>
          </a:p>
          <a:p>
            <a:endParaRPr lang="en-US" b="1"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626171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Writing For </a:t>
            </a:r>
            <a:r>
              <a:rPr lang="en-US" b="1" dirty="0" smtClean="0"/>
              <a:t>Speaking</a:t>
            </a: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b="1" dirty="0" smtClean="0"/>
              <a:t>If </a:t>
            </a:r>
            <a:r>
              <a:rPr lang="en-US" b="1" dirty="0"/>
              <a:t>You Insist On Speaking From Memory</a:t>
            </a:r>
            <a:r>
              <a:rPr lang="en-US" b="1" dirty="0" smtClean="0"/>
              <a:t>...</a:t>
            </a:r>
          </a:p>
          <a:p>
            <a:pPr fontAlgn="t"/>
            <a:r>
              <a:rPr lang="en-US" dirty="0"/>
              <a:t>This is actually an excellent way to speak if:</a:t>
            </a:r>
          </a:p>
          <a:p>
            <a:pPr marL="457200" lvl="1" indent="0">
              <a:buNone/>
            </a:pPr>
            <a:r>
              <a:rPr lang="en-US" b="1" dirty="0"/>
              <a:t>(A) </a:t>
            </a:r>
            <a:r>
              <a:rPr lang="en-US" dirty="0"/>
              <a:t>you have a real talent for it,</a:t>
            </a:r>
          </a:p>
          <a:p>
            <a:pPr marL="0" indent="0">
              <a:buNone/>
            </a:pPr>
            <a:r>
              <a:rPr lang="en-US" b="1" dirty="0" smtClean="0"/>
              <a:t>	(</a:t>
            </a:r>
            <a:r>
              <a:rPr lang="en-US" b="1" dirty="0"/>
              <a:t>B) </a:t>
            </a:r>
            <a:r>
              <a:rPr lang="en-US" dirty="0"/>
              <a:t>other people agree you have a talent for it,</a:t>
            </a:r>
          </a:p>
          <a:p>
            <a:pPr marL="0" indent="0">
              <a:buNone/>
            </a:pPr>
            <a:r>
              <a:rPr lang="en-US" b="1" dirty="0" smtClean="0"/>
              <a:t>	(</a:t>
            </a:r>
            <a:r>
              <a:rPr lang="en-US" b="1" dirty="0"/>
              <a:t>C) </a:t>
            </a:r>
            <a:r>
              <a:rPr lang="en-US" dirty="0"/>
              <a:t>you relate well to live audiences and like to think on your feet,</a:t>
            </a:r>
          </a:p>
          <a:p>
            <a:pPr marL="0" indent="0">
              <a:buNone/>
            </a:pPr>
            <a:r>
              <a:rPr lang="en-US" b="1" dirty="0" smtClean="0"/>
              <a:t>	(</a:t>
            </a:r>
            <a:r>
              <a:rPr lang="en-US" b="1" dirty="0"/>
              <a:t>D) </a:t>
            </a:r>
            <a:r>
              <a:rPr lang="en-US" dirty="0"/>
              <a:t>you have given the same speech many times before, or</a:t>
            </a:r>
          </a:p>
          <a:p>
            <a:pPr marL="0" indent="0">
              <a:buNone/>
            </a:pPr>
            <a:r>
              <a:rPr lang="en-US" b="1" dirty="0" smtClean="0"/>
              <a:t>	(</a:t>
            </a:r>
            <a:r>
              <a:rPr lang="en-US" b="1" dirty="0"/>
              <a:t>E) </a:t>
            </a:r>
            <a:r>
              <a:rPr lang="en-US" dirty="0"/>
              <a:t>the occasion is so informal that you know lapses will be forgiven.</a:t>
            </a:r>
          </a:p>
          <a:p>
            <a:pPr fontAlgn="t"/>
            <a:r>
              <a:rPr lang="en-US" b="1" dirty="0"/>
              <a:t>Don't do a brain dump. </a:t>
            </a:r>
            <a:r>
              <a:rPr lang="en-US" dirty="0"/>
              <a:t>Think about what you're saying; don't go into automatic gear so that you become unstoppable. Be flexible.</a:t>
            </a:r>
          </a:p>
          <a:p>
            <a:pPr fontAlgn="t"/>
            <a:r>
              <a:rPr lang="en-US" b="1" dirty="0"/>
              <a:t>Don't ramble. </a:t>
            </a:r>
            <a:r>
              <a:rPr lang="en-US" dirty="0"/>
              <a:t>When your audience is aware you have no notes, they may worry where you're going with the subject matter and how long it will take you to get there. Also be on the lookout for vagueness and inaccuracy or the appearance thereof.</a:t>
            </a:r>
          </a:p>
          <a:p>
            <a:pPr fontAlgn="t"/>
            <a:r>
              <a:rPr lang="en-US" b="1" dirty="0"/>
              <a:t>Have notes available, just in case. </a:t>
            </a:r>
            <a:r>
              <a:rPr lang="en-US" dirty="0"/>
              <a:t>It never hurts to have notes on hand that you don't need to use.</a:t>
            </a:r>
          </a:p>
          <a:p>
            <a:endParaRPr lang="en-US" b="1"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554230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Writing For </a:t>
            </a:r>
            <a:r>
              <a:rPr lang="en-US" b="1" dirty="0" smtClean="0"/>
              <a:t>Speaking</a:t>
            </a:r>
            <a:endParaRPr lang="ru-RU" dirty="0"/>
          </a:p>
        </p:txBody>
      </p:sp>
      <p:sp>
        <p:nvSpPr>
          <p:cNvPr id="3" name="Объект 2"/>
          <p:cNvSpPr>
            <a:spLocks noGrp="1"/>
          </p:cNvSpPr>
          <p:nvPr>
            <p:ph idx="1"/>
          </p:nvPr>
        </p:nvSpPr>
        <p:spPr/>
        <p:txBody>
          <a:bodyPr/>
          <a:lstStyle/>
          <a:p>
            <a:pPr marL="0" indent="0">
              <a:buNone/>
            </a:pPr>
            <a:r>
              <a:rPr lang="en-US" b="1" dirty="0" smtClean="0"/>
              <a:t>Do </a:t>
            </a:r>
            <a:r>
              <a:rPr lang="en-US" b="1" dirty="0"/>
              <a:t>What Works Best For You</a:t>
            </a:r>
            <a:r>
              <a:rPr lang="en-US" b="1" dirty="0" smtClean="0"/>
              <a:t>.</a:t>
            </a:r>
          </a:p>
          <a:p>
            <a:pPr marL="0" indent="0" fontAlgn="t">
              <a:buNone/>
            </a:pPr>
            <a:r>
              <a:rPr lang="en-US" b="1" dirty="0" smtClean="0"/>
              <a:t>!!! Remember</a:t>
            </a:r>
            <a:r>
              <a:rPr lang="en-US" b="1" dirty="0"/>
              <a:t>:</a:t>
            </a:r>
            <a:endParaRPr lang="en-US" dirty="0"/>
          </a:p>
          <a:p>
            <a:r>
              <a:rPr lang="en-US" b="1" dirty="0"/>
              <a:t>Memorizing </a:t>
            </a:r>
            <a:r>
              <a:rPr lang="en-US" dirty="0"/>
              <a:t>has potentially dangerous shortcomings (like going blank).</a:t>
            </a:r>
          </a:p>
          <a:p>
            <a:r>
              <a:rPr lang="en-US" b="1" dirty="0"/>
              <a:t>Speaking impromptu </a:t>
            </a:r>
            <a:r>
              <a:rPr lang="en-US" dirty="0"/>
              <a:t>, off the cuff is risky, though spontaneous. Talent and experience help tremendously. Best done at informal occasions.</a:t>
            </a:r>
          </a:p>
          <a:p>
            <a:r>
              <a:rPr lang="en-US" b="1" dirty="0"/>
              <a:t>Reading </a:t>
            </a:r>
            <a:r>
              <a:rPr lang="en-US" dirty="0"/>
              <a:t>a speech can be dull but, with practice, shouldn't be. This is clearly the safest method.</a:t>
            </a:r>
          </a:p>
          <a:p>
            <a:r>
              <a:rPr lang="en-US" b="1" dirty="0"/>
              <a:t>Small note cards </a:t>
            </a:r>
            <a:r>
              <a:rPr lang="en-US" dirty="0"/>
              <a:t>printed with abbreviated notes, lead-in phrases, important words or statistics and other cues make one of the best all-around choices--if you practice.</a:t>
            </a:r>
          </a:p>
          <a:p>
            <a:endParaRPr lang="en-US" b="1" dirty="0"/>
          </a:p>
          <a:p>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819586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Mapping the Content of Your </a:t>
            </a:r>
            <a:r>
              <a:rPr lang="en-US" b="1" dirty="0" smtClean="0"/>
              <a:t>Speech</a:t>
            </a:r>
            <a:endParaRPr lang="ru-RU" dirty="0"/>
          </a:p>
        </p:txBody>
      </p:sp>
      <p:sp>
        <p:nvSpPr>
          <p:cNvPr id="3" name="Объект 2"/>
          <p:cNvSpPr>
            <a:spLocks noGrp="1"/>
          </p:cNvSpPr>
          <p:nvPr>
            <p:ph idx="1"/>
          </p:nvPr>
        </p:nvSpPr>
        <p:spPr>
          <a:xfrm>
            <a:off x="2592925" y="1714856"/>
            <a:ext cx="8915400" cy="4284292"/>
          </a:xfrm>
        </p:spPr>
        <p:txBody>
          <a:bodyPr>
            <a:normAutofit fontScale="85000" lnSpcReduction="20000"/>
          </a:bodyPr>
          <a:lstStyle/>
          <a:p>
            <a:pPr marL="0" indent="0">
              <a:buNone/>
            </a:pPr>
            <a:r>
              <a:rPr lang="en-US" b="1" dirty="0"/>
              <a:t>The Visible Structure</a:t>
            </a:r>
          </a:p>
          <a:p>
            <a:pPr marL="358775" indent="0" fontAlgn="t">
              <a:buNone/>
            </a:pPr>
            <a:r>
              <a:rPr lang="en-US" b="1" dirty="0" smtClean="0"/>
              <a:t>	(</a:t>
            </a:r>
            <a:r>
              <a:rPr lang="en-US" b="1" dirty="0"/>
              <a:t>A) Outline what will be told. </a:t>
            </a:r>
            <a:r>
              <a:rPr lang="en-US" dirty="0"/>
              <a:t>Tell them what you're going to tell them.</a:t>
            </a:r>
          </a:p>
          <a:p>
            <a:pPr marL="358775" indent="0" fontAlgn="t">
              <a:buNone/>
            </a:pPr>
            <a:r>
              <a:rPr lang="en-US" b="1" dirty="0" smtClean="0"/>
              <a:t>	(</a:t>
            </a:r>
            <a:r>
              <a:rPr lang="en-US" b="1" dirty="0"/>
              <a:t>B) Let the audience know where you are going. </a:t>
            </a:r>
            <a:r>
              <a:rPr lang="en-US" dirty="0"/>
              <a:t>"Next, I'll describe..." "Then, I'll show you..."</a:t>
            </a:r>
          </a:p>
          <a:p>
            <a:pPr marL="444500" indent="0" fontAlgn="t">
              <a:buNone/>
            </a:pPr>
            <a:r>
              <a:rPr lang="en-US" b="1" dirty="0" smtClean="0"/>
              <a:t>	(</a:t>
            </a:r>
            <a:r>
              <a:rPr lang="en-US" b="1" dirty="0"/>
              <a:t>C) Count: </a:t>
            </a:r>
            <a:r>
              <a:rPr lang="en-US" dirty="0"/>
              <a:t>"There are three ways..." "I will tell you two stories that illustrate..." Keep track of those numbers!</a:t>
            </a:r>
          </a:p>
          <a:p>
            <a:pPr marL="358775" indent="0" fontAlgn="t">
              <a:buNone/>
            </a:pPr>
            <a:r>
              <a:rPr lang="en-US" b="1" dirty="0" smtClean="0"/>
              <a:t>	(D</a:t>
            </a:r>
            <a:r>
              <a:rPr lang="en-US" b="1" dirty="0"/>
              <a:t>) Refer back to what you said earlier. </a:t>
            </a:r>
            <a:r>
              <a:rPr lang="en-US" dirty="0"/>
              <a:t>Tie loose ends together. Remind them.</a:t>
            </a:r>
          </a:p>
          <a:p>
            <a:pPr marL="358775" indent="0" fontAlgn="t">
              <a:buNone/>
            </a:pPr>
            <a:r>
              <a:rPr lang="en-US" b="1" dirty="0" smtClean="0"/>
              <a:t>	(</a:t>
            </a:r>
            <a:r>
              <a:rPr lang="en-US" b="1" dirty="0"/>
              <a:t>E) Use repetition. </a:t>
            </a:r>
            <a:r>
              <a:rPr lang="en-US" dirty="0"/>
              <a:t>Begin similar points with the same words (but not excessively!).</a:t>
            </a:r>
          </a:p>
          <a:p>
            <a:pPr marL="358775" indent="0" fontAlgn="t">
              <a:buNone/>
            </a:pPr>
            <a:r>
              <a:rPr lang="en-US" b="1" dirty="0" smtClean="0"/>
              <a:t>	(</a:t>
            </a:r>
            <a:r>
              <a:rPr lang="en-US" b="1" dirty="0"/>
              <a:t>F) Use repetition. </a:t>
            </a:r>
            <a:r>
              <a:rPr lang="en-US" dirty="0"/>
              <a:t>Refer to the same things and the same people in the same way each time. The audience cannot flip back a page to check a name.</a:t>
            </a:r>
          </a:p>
          <a:p>
            <a:pPr marL="358775" indent="0" fontAlgn="t">
              <a:buNone/>
            </a:pPr>
            <a:r>
              <a:rPr lang="en-US" b="1" dirty="0" smtClean="0"/>
              <a:t>	(</a:t>
            </a:r>
            <a:r>
              <a:rPr lang="en-US" b="1" dirty="0"/>
              <a:t>G) Assign responsibility. </a:t>
            </a:r>
            <a:r>
              <a:rPr lang="en-US" dirty="0"/>
              <a:t>Don't be vague and say, "they believe..." or "they say..." unless you tell the audience who they are. If you are speaking of only your own beliefs, take responsibility and say, "I believe that..."</a:t>
            </a:r>
          </a:p>
          <a:p>
            <a:pPr marL="358775" indent="0" fontAlgn="t">
              <a:buNone/>
            </a:pPr>
            <a:r>
              <a:rPr lang="en-US" b="1" dirty="0" smtClean="0"/>
              <a:t>	(</a:t>
            </a:r>
            <a:r>
              <a:rPr lang="en-US" b="1" dirty="0"/>
              <a:t>H) Give credit </a:t>
            </a:r>
            <a:r>
              <a:rPr lang="en-US" dirty="0"/>
              <a:t>for ideas and quotations you use. Speeches don't have footnotes.</a:t>
            </a:r>
          </a:p>
          <a:p>
            <a:pPr marL="358775" indent="0" fontAlgn="t">
              <a:buNone/>
            </a:pPr>
            <a:r>
              <a:rPr lang="en-US" b="1" dirty="0" smtClean="0"/>
              <a:t>	(</a:t>
            </a:r>
            <a:r>
              <a:rPr lang="en-US" b="1" dirty="0"/>
              <a:t>I) Create a motif, </a:t>
            </a:r>
            <a:r>
              <a:rPr lang="en-US" dirty="0"/>
              <a:t>if you can ("I have a dream..."), but know when to do it. Don't create a motif if you--or the occasion--aren't up to it.</a:t>
            </a:r>
          </a:p>
          <a:p>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502609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Mapping the Content of Your </a:t>
            </a:r>
            <a:r>
              <a:rPr lang="en-US" b="1" dirty="0" smtClean="0"/>
              <a:t>Speech</a:t>
            </a:r>
            <a:endParaRPr lang="ru-RU" dirty="0"/>
          </a:p>
        </p:txBody>
      </p:sp>
      <p:sp>
        <p:nvSpPr>
          <p:cNvPr id="3" name="Объект 2"/>
          <p:cNvSpPr>
            <a:spLocks noGrp="1"/>
          </p:cNvSpPr>
          <p:nvPr>
            <p:ph idx="1"/>
          </p:nvPr>
        </p:nvSpPr>
        <p:spPr>
          <a:xfrm>
            <a:off x="2592925" y="1800314"/>
            <a:ext cx="8915400" cy="3777622"/>
          </a:xfrm>
        </p:spPr>
        <p:txBody>
          <a:bodyPr/>
          <a:lstStyle/>
          <a:p>
            <a:pPr marL="0" indent="0">
              <a:buNone/>
            </a:pPr>
            <a:r>
              <a:rPr lang="en-US" b="1" dirty="0" smtClean="0"/>
              <a:t>Putting One Foot Before the Other</a:t>
            </a:r>
          </a:p>
          <a:p>
            <a:pPr marL="358775" indent="0" fontAlgn="t">
              <a:buNone/>
            </a:pPr>
            <a:r>
              <a:rPr lang="en-US" dirty="0" smtClean="0"/>
              <a:t>Ask yourself these questions: Is your order logical? Are you following a route? Are you taking your audience down a road they can visualize?</a:t>
            </a:r>
          </a:p>
          <a:p>
            <a:pPr marL="358775" indent="0" fontAlgn="t">
              <a:buNone/>
            </a:pPr>
            <a:r>
              <a:rPr lang="en-US" b="1" dirty="0" smtClean="0"/>
              <a:t>(A) Does the evidence you give lead to the conclusion </a:t>
            </a:r>
            <a:r>
              <a:rPr lang="en-US" dirty="0" smtClean="0"/>
              <a:t>you intend to draw?</a:t>
            </a:r>
          </a:p>
          <a:p>
            <a:pPr marL="358775" indent="0" fontAlgn="t">
              <a:buNone/>
            </a:pPr>
            <a:r>
              <a:rPr lang="en-US" b="1" dirty="0" smtClean="0"/>
              <a:t>(B) Don't be preachy </a:t>
            </a:r>
            <a:r>
              <a:rPr lang="en-US" dirty="0" smtClean="0"/>
              <a:t>(unless you are truly preaching). Don't throw conclusions at the audience. Work up to conclusions with information.</a:t>
            </a:r>
          </a:p>
          <a:p>
            <a:pPr marL="358775" indent="0" fontAlgn="t">
              <a:buNone/>
            </a:pPr>
            <a:r>
              <a:rPr lang="en-US" b="1" dirty="0" smtClean="0"/>
              <a:t>(C) Present events chronologically </a:t>
            </a:r>
            <a:r>
              <a:rPr lang="en-US" dirty="0" smtClean="0"/>
              <a:t>(or in some other appropriate order).</a:t>
            </a:r>
          </a:p>
          <a:p>
            <a:pPr marL="358775" indent="0" fontAlgn="t">
              <a:buNone/>
            </a:pPr>
            <a:r>
              <a:rPr lang="en-US" b="1" dirty="0" smtClean="0"/>
              <a:t>(D) Do the events or data build </a:t>
            </a:r>
            <a:r>
              <a:rPr lang="en-US" dirty="0" smtClean="0"/>
              <a:t>to a climax?</a:t>
            </a:r>
          </a:p>
          <a:p>
            <a:endParaRPr lang="en-US" b="1" dirty="0"/>
          </a:p>
          <a:p>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42287306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Mapping the Content of Your </a:t>
            </a:r>
            <a:r>
              <a:rPr lang="en-US" b="1" dirty="0" smtClean="0"/>
              <a:t>Speech</a:t>
            </a:r>
            <a:endParaRPr lang="ru-RU" dirty="0"/>
          </a:p>
        </p:txBody>
      </p:sp>
      <p:sp>
        <p:nvSpPr>
          <p:cNvPr id="3" name="Объект 2"/>
          <p:cNvSpPr>
            <a:spLocks noGrp="1"/>
          </p:cNvSpPr>
          <p:nvPr>
            <p:ph idx="1"/>
          </p:nvPr>
        </p:nvSpPr>
        <p:spPr>
          <a:xfrm>
            <a:off x="2592925" y="1603761"/>
            <a:ext cx="8915400" cy="4181742"/>
          </a:xfrm>
        </p:spPr>
        <p:txBody>
          <a:bodyPr/>
          <a:lstStyle/>
          <a:p>
            <a:pPr marL="0" indent="0">
              <a:buNone/>
            </a:pPr>
            <a:r>
              <a:rPr lang="en-US" b="1" dirty="0" smtClean="0"/>
              <a:t>Be </a:t>
            </a:r>
            <a:r>
              <a:rPr lang="en-US" b="1" dirty="0"/>
              <a:t>Concrete. Be Metaphorical</a:t>
            </a:r>
            <a:r>
              <a:rPr lang="en-US" b="1" dirty="0" smtClean="0"/>
              <a:t>.</a:t>
            </a:r>
          </a:p>
          <a:p>
            <a:pPr marL="358775" indent="0" fontAlgn="t">
              <a:buNone/>
            </a:pPr>
            <a:r>
              <a:rPr lang="en-US" dirty="0"/>
              <a:t>A few specifics are almost always better than many generalizations.</a:t>
            </a:r>
          </a:p>
          <a:p>
            <a:pPr marL="358775" indent="0" fontAlgn="t">
              <a:buNone/>
            </a:pPr>
            <a:r>
              <a:rPr lang="en-US" b="1" dirty="0"/>
              <a:t>(A) Make analogies </a:t>
            </a:r>
            <a:r>
              <a:rPr lang="en-US" dirty="0"/>
              <a:t>. Give examples.</a:t>
            </a:r>
          </a:p>
          <a:p>
            <a:pPr marL="358775" indent="0" fontAlgn="t">
              <a:buNone/>
            </a:pPr>
            <a:r>
              <a:rPr lang="en-US" b="1" dirty="0"/>
              <a:t>(B) Tell a story </a:t>
            </a:r>
            <a:r>
              <a:rPr lang="en-US" dirty="0"/>
              <a:t>that illustrates the point.</a:t>
            </a:r>
          </a:p>
          <a:p>
            <a:pPr marL="358775" indent="0" fontAlgn="t">
              <a:buNone/>
            </a:pPr>
            <a:r>
              <a:rPr lang="en-US" b="1" dirty="0"/>
              <a:t>(C) Show spatial relationships </a:t>
            </a:r>
            <a:r>
              <a:rPr lang="en-US" dirty="0"/>
              <a:t>. Visualize things. Use your hands!</a:t>
            </a:r>
          </a:p>
          <a:p>
            <a:pPr marL="358775" indent="0" fontAlgn="t">
              <a:buNone/>
            </a:pPr>
            <a:r>
              <a:rPr lang="en-US" b="1" dirty="0"/>
              <a:t>(D) Give details. </a:t>
            </a:r>
            <a:r>
              <a:rPr lang="en-US" dirty="0"/>
              <a:t>Only you have this information--what is it (your subject) really like?</a:t>
            </a:r>
          </a:p>
          <a:p>
            <a:pPr marL="358775" indent="0" fontAlgn="t">
              <a:buNone/>
            </a:pPr>
            <a:r>
              <a:rPr lang="en-US" b="1" dirty="0"/>
              <a:t>(E) Don't hang an entire speech on the hook of a single metaphor </a:t>
            </a:r>
            <a:r>
              <a:rPr lang="en-US" dirty="0"/>
              <a:t>(i.e. every aspect of a game of football represents a point you want to make, etc.)</a:t>
            </a:r>
          </a:p>
          <a:p>
            <a:endParaRPr lang="en-US" b="1" dirty="0"/>
          </a:p>
          <a:p>
            <a:endParaRPr lang="ru-RU"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755238849"/>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99</TotalTime>
  <Words>731</Words>
  <Application>Microsoft Office PowerPoint</Application>
  <PresentationFormat>Широкоэкранный</PresentationFormat>
  <Paragraphs>146</Paragraphs>
  <Slides>18</Slides>
  <Notes>0</Notes>
  <HiddenSlides>1</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Calibri</vt:lpstr>
      <vt:lpstr>Century Gothic</vt:lpstr>
      <vt:lpstr>Wingdings 3</vt:lpstr>
      <vt:lpstr>Легкий дым</vt:lpstr>
      <vt:lpstr>Public Speaking Tips</vt:lpstr>
      <vt:lpstr>Outline</vt:lpstr>
      <vt:lpstr>Preparation for Speaking</vt:lpstr>
      <vt:lpstr>Writing For Speaking</vt:lpstr>
      <vt:lpstr>Writing For Speaking</vt:lpstr>
      <vt:lpstr>Writing For Speaking</vt:lpstr>
      <vt:lpstr>Mapping the Content of Your Speech</vt:lpstr>
      <vt:lpstr>Mapping the Content of Your Speech</vt:lpstr>
      <vt:lpstr>Mapping the Content of Your Speech</vt:lpstr>
      <vt:lpstr>Mapping the Content of Your Speech</vt:lpstr>
      <vt:lpstr>Writing Elements &amp; Speaking Elements: In a Written Piece</vt:lpstr>
      <vt:lpstr>Writing Elements &amp; Speaking Elements: In a Speech</vt:lpstr>
      <vt:lpstr>The Audience and You</vt:lpstr>
      <vt:lpstr>Recommendations</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Speaking Tips</dc:title>
  <dc:creator>user_Madina</dc:creator>
  <cp:lastModifiedBy>user_Madina</cp:lastModifiedBy>
  <cp:revision>7</cp:revision>
  <dcterms:created xsi:type="dcterms:W3CDTF">2016-09-27T03:10:28Z</dcterms:created>
  <dcterms:modified xsi:type="dcterms:W3CDTF">2016-09-27T04:50:22Z</dcterms:modified>
</cp:coreProperties>
</file>